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59" r:id="rId4"/>
    <p:sldId id="261" r:id="rId5"/>
    <p:sldId id="263" r:id="rId6"/>
    <p:sldId id="272" r:id="rId7"/>
    <p:sldId id="273" r:id="rId8"/>
    <p:sldId id="274" r:id="rId9"/>
    <p:sldId id="277" r:id="rId10"/>
    <p:sldId id="278" r:id="rId11"/>
    <p:sldId id="280" r:id="rId12"/>
    <p:sldId id="275" r:id="rId13"/>
    <p:sldId id="279" r:id="rId14"/>
  </p:sldIdLst>
  <p:sldSz cx="9144000" cy="6858000" type="screen4x3"/>
  <p:notesSz cx="6858000" cy="9144000"/>
  <p:custDataLst>
    <p:tags r:id="rId1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50" autoAdjust="0"/>
  </p:normalViewPr>
  <p:slideViewPr>
    <p:cSldViewPr>
      <p:cViewPr varScale="1">
        <p:scale>
          <a:sx n="69" d="100"/>
          <a:sy n="69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3AA87-A0A6-4321-899A-E1AA17E479C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D063D1-E145-4143-9CCD-A100097CC9E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474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D063D1-E145-4143-9CCD-A100097CC9E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6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"/>
            <a:ext cx="8229600" cy="582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174750"/>
            <a:ext cx="8229600" cy="4953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63F8668-304D-4B26-8DDF-DE10F0223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7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E48CB-7D0E-41FE-B63D-63E7A46AAC35}" type="datetimeFigureOut">
              <a:rPr lang="en-US" smtClean="0"/>
              <a:t>1/16/2017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770C2-8AC2-4548-A7DC-8424B5C8315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anh tranh"/>
          <p:cNvPicPr>
            <a:picLocks noChangeAspect="1" noChangeArrowheads="1"/>
          </p:cNvPicPr>
          <p:nvPr/>
        </p:nvPicPr>
        <p:blipFill>
          <a:blip r:embed="rId2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9457" r="6050" b="6419"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0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8229600" cy="4457699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3300"/>
                </a:solidFill>
              </a:rPr>
              <a:t>4. </a:t>
            </a:r>
            <a:r>
              <a:rPr lang="en-US" b="1" dirty="0" err="1" smtClean="0">
                <a:solidFill>
                  <a:srgbClr val="FF3300"/>
                </a:solidFill>
              </a:rPr>
              <a:t>Ông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Mạnh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làm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gì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để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Thần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Gió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trở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thành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bạn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của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mình</a:t>
            </a:r>
            <a:r>
              <a:rPr lang="en-US" b="1" dirty="0" smtClean="0">
                <a:solidFill>
                  <a:srgbClr val="FF33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3366FF"/>
                </a:solidFill>
              </a:rPr>
              <a:t>Ông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Mạnh</a:t>
            </a:r>
            <a:r>
              <a:rPr lang="en-US" b="1" dirty="0" smtClean="0">
                <a:solidFill>
                  <a:srgbClr val="3366FF"/>
                </a:solidFill>
              </a:rPr>
              <a:t> an </a:t>
            </a:r>
            <a:r>
              <a:rPr lang="en-US" b="1" dirty="0" err="1" smtClean="0">
                <a:solidFill>
                  <a:srgbClr val="3366FF"/>
                </a:solidFill>
              </a:rPr>
              <a:t>ủi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Thần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Gió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và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thỉnh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thoảng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mời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Thần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Gió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đến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chơi</a:t>
            </a:r>
            <a:r>
              <a:rPr lang="en-US" b="1" dirty="0" smtClean="0">
                <a:solidFill>
                  <a:srgbClr val="3366FF"/>
                </a:solidFill>
              </a:rPr>
              <a:t>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b="1" dirty="0" smtClean="0">
                <a:solidFill>
                  <a:srgbClr val="FF3300"/>
                </a:solidFill>
              </a:rPr>
              <a:t>5. </a:t>
            </a:r>
            <a:r>
              <a:rPr lang="en-US" b="1" dirty="0" err="1" smtClean="0">
                <a:solidFill>
                  <a:srgbClr val="FF3300"/>
                </a:solidFill>
              </a:rPr>
              <a:t>Ông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Mạnh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tượng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trưng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cho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ai</a:t>
            </a:r>
            <a:r>
              <a:rPr lang="en-US" b="1" dirty="0">
                <a:solidFill>
                  <a:srgbClr val="FF3300"/>
                </a:solidFill>
              </a:rPr>
              <a:t>? </a:t>
            </a:r>
            <a:r>
              <a:rPr lang="en-US" b="1" dirty="0" err="1">
                <a:solidFill>
                  <a:srgbClr val="FF3300"/>
                </a:solidFill>
              </a:rPr>
              <a:t>Thần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Gió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tượng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trưng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cho</a:t>
            </a:r>
            <a:r>
              <a:rPr lang="en-US" b="1" dirty="0">
                <a:solidFill>
                  <a:srgbClr val="FF3300"/>
                </a:solidFill>
              </a:rPr>
              <a:t> </a:t>
            </a:r>
            <a:r>
              <a:rPr lang="en-US" b="1" dirty="0" err="1">
                <a:solidFill>
                  <a:srgbClr val="FF3300"/>
                </a:solidFill>
              </a:rPr>
              <a:t>ai</a:t>
            </a:r>
            <a:r>
              <a:rPr lang="en-US" b="1" dirty="0">
                <a:solidFill>
                  <a:srgbClr val="FF33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rgbClr val="3366FF"/>
                </a:solidFill>
              </a:rPr>
              <a:t>Ông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Mạnh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tượng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trưng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cho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sức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mạnh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của</a:t>
            </a:r>
            <a:r>
              <a:rPr lang="en-US" b="1" dirty="0">
                <a:solidFill>
                  <a:srgbClr val="3366FF"/>
                </a:solidFill>
              </a:rPr>
              <a:t> con </a:t>
            </a:r>
            <a:r>
              <a:rPr lang="en-US" b="1" dirty="0" err="1">
                <a:solidFill>
                  <a:srgbClr val="3366FF"/>
                </a:solidFill>
              </a:rPr>
              <a:t>người</a:t>
            </a:r>
            <a:r>
              <a:rPr lang="en-US" b="1" dirty="0">
                <a:solidFill>
                  <a:srgbClr val="3366FF"/>
                </a:solidFill>
              </a:rPr>
              <a:t>, </a:t>
            </a:r>
            <a:r>
              <a:rPr lang="en-US" b="1" dirty="0" err="1">
                <a:solidFill>
                  <a:srgbClr val="3366FF"/>
                </a:solidFill>
              </a:rPr>
              <a:t>Thần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Gió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tương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trưng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cho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sức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mạnh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>
                <a:solidFill>
                  <a:srgbClr val="3366FF"/>
                </a:solidFill>
              </a:rPr>
              <a:t>thiên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nhiên</a:t>
            </a:r>
            <a:r>
              <a:rPr lang="en-US" b="1" dirty="0" smtClean="0">
                <a:solidFill>
                  <a:srgbClr val="3366FF"/>
                </a:solidFill>
              </a:rPr>
              <a:t>.</a:t>
            </a:r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endParaRPr lang="en-US" b="1" dirty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dirty="0">
              <a:solidFill>
                <a:srgbClr val="3366FF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533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en-US" b="1" dirty="0" smtClean="0">
                <a:solidFill>
                  <a:srgbClr val="FF3300"/>
                </a:solidFill>
              </a:rPr>
              <a:t>3. </a:t>
            </a:r>
            <a:r>
              <a:rPr lang="en-US" b="1" dirty="0" err="1" smtClean="0">
                <a:solidFill>
                  <a:srgbClr val="FF3300"/>
                </a:solidFill>
              </a:rPr>
              <a:t>Hình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ảnh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nào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chứng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tỏ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thần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gió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phải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bó</a:t>
            </a:r>
            <a:r>
              <a:rPr lang="en-US" b="1" dirty="0" smtClean="0">
                <a:solidFill>
                  <a:srgbClr val="FF3300"/>
                </a:solidFill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</a:rPr>
              <a:t>tay</a:t>
            </a:r>
            <a:r>
              <a:rPr lang="en-US" b="1" dirty="0" smtClean="0">
                <a:solidFill>
                  <a:srgbClr val="FF3300"/>
                </a:solidFill>
              </a:rPr>
              <a:t>?</a:t>
            </a:r>
          </a:p>
          <a:p>
            <a:pPr>
              <a:lnSpc>
                <a:spcPct val="90000"/>
              </a:lnSpc>
            </a:pPr>
            <a:r>
              <a:rPr lang="en-US" b="1" dirty="0" err="1" smtClean="0">
                <a:solidFill>
                  <a:srgbClr val="3366FF"/>
                </a:solidFill>
              </a:rPr>
              <a:t>Cây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cối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xung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quanh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đổ</a:t>
            </a:r>
            <a:r>
              <a:rPr lang="en-US" b="1" dirty="0" smtClean="0">
                <a:solidFill>
                  <a:srgbClr val="3366FF"/>
                </a:solidFill>
              </a:rPr>
              <a:t> </a:t>
            </a:r>
            <a:r>
              <a:rPr lang="en-US" b="1" dirty="0" err="1" smtClean="0">
                <a:solidFill>
                  <a:srgbClr val="3366FF"/>
                </a:solidFill>
              </a:rPr>
              <a:t>rạp</a:t>
            </a:r>
            <a:r>
              <a:rPr lang="en-US" b="1" dirty="0" smtClean="0">
                <a:solidFill>
                  <a:srgbClr val="3366FF"/>
                </a:solidFill>
              </a:rPr>
              <a:t>.</a:t>
            </a:r>
          </a:p>
          <a:p>
            <a:pPr>
              <a:lnSpc>
                <a:spcPct val="90000"/>
              </a:lnSpc>
            </a:pPr>
            <a:endParaRPr lang="en-US" b="1" dirty="0" smtClean="0">
              <a:solidFill>
                <a:srgbClr val="3366FF"/>
              </a:solidFill>
            </a:endParaRPr>
          </a:p>
          <a:p>
            <a:pPr>
              <a:lnSpc>
                <a:spcPct val="90000"/>
              </a:lnSpc>
            </a:pPr>
            <a:endParaRPr lang="en-US" altLang="en-US" b="1" dirty="0">
              <a:solidFill>
                <a:srgbClr val="3366FF"/>
              </a:solidFill>
            </a:endParaRPr>
          </a:p>
        </p:txBody>
      </p:sp>
      <p:pic>
        <p:nvPicPr>
          <p:cNvPr id="7" name="Picture 6" descr="SDC1183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2673" y="914400"/>
            <a:ext cx="3924300" cy="3276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8943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  <p:bldP spid="6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ng Manh thang than g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93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loc-xoa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60475" y="549275"/>
            <a:ext cx="6840538" cy="5213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133302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95575"/>
            <a:ext cx="5448300" cy="4086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85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từ</a:t>
            </a:r>
            <a:r>
              <a:rPr lang="en-US" b="1" dirty="0" smtClean="0"/>
              <a:t> </a:t>
            </a:r>
            <a:r>
              <a:rPr lang="en-US" b="1" dirty="0" err="1" smtClean="0"/>
              <a:t>khó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.</a:t>
            </a:r>
          </a:p>
          <a:p>
            <a:r>
              <a:rPr lang="en-US" b="1" dirty="0" err="1" smtClean="0"/>
              <a:t>Tìm</a:t>
            </a:r>
            <a:r>
              <a:rPr lang="en-US" b="1" dirty="0" smtClean="0"/>
              <a:t> </a:t>
            </a:r>
            <a:r>
              <a:rPr lang="en-US" b="1" dirty="0" err="1" smtClean="0"/>
              <a:t>câu</a:t>
            </a:r>
            <a:r>
              <a:rPr lang="en-US" b="1" dirty="0" smtClean="0"/>
              <a:t> </a:t>
            </a:r>
            <a:r>
              <a:rPr lang="en-US" b="1" dirty="0" err="1" smtClean="0"/>
              <a:t>dài</a:t>
            </a:r>
            <a:r>
              <a:rPr lang="en-US" b="1" dirty="0" smtClean="0"/>
              <a:t> </a:t>
            </a:r>
            <a:r>
              <a:rPr lang="en-US" b="1" dirty="0" err="1" smtClean="0"/>
              <a:t>và</a:t>
            </a:r>
            <a:r>
              <a:rPr lang="en-US" b="1" dirty="0" smtClean="0"/>
              <a:t> </a:t>
            </a:r>
            <a:r>
              <a:rPr lang="en-US" b="1" dirty="0" err="1" smtClean="0"/>
              <a:t>nêu</a:t>
            </a:r>
            <a:r>
              <a:rPr lang="en-US" b="1" dirty="0" smtClean="0"/>
              <a:t> </a:t>
            </a:r>
            <a:r>
              <a:rPr lang="en-US" b="1" dirty="0" err="1" smtClean="0"/>
              <a:t>cách</a:t>
            </a:r>
            <a:r>
              <a:rPr lang="en-US" b="1" dirty="0" smtClean="0"/>
              <a:t> </a:t>
            </a:r>
            <a:r>
              <a:rPr lang="en-US" b="1" dirty="0" err="1" smtClean="0"/>
              <a:t>đọc</a:t>
            </a:r>
            <a:r>
              <a:rPr lang="en-US" b="1" dirty="0" smtClean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67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4"/>
          <p:cNvSpPr txBox="1">
            <a:spLocks noChangeArrowheads="1"/>
          </p:cNvSpPr>
          <p:nvPr/>
        </p:nvSpPr>
        <p:spPr bwMode="auto">
          <a:xfrm>
            <a:off x="152400" y="838200"/>
            <a:ext cx="8839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1pPr>
            <a:lvl2pPr marL="742950" indent="-28575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2pPr>
            <a:lvl3pPr marL="11430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3pPr>
            <a:lvl4pPr marL="16002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4pPr>
            <a:lvl5pPr marL="2057400" indent="-228600" eaLnBrk="0" hangingPunct="0">
              <a:defRPr sz="3200">
                <a:solidFill>
                  <a:srgbClr val="FF3300"/>
                </a:solidFill>
                <a:latin typeface=".VnTime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rgbClr val="FF3300"/>
                </a:solidFill>
                <a:latin typeface=".VnTime" pitchFamily="34" charset="0"/>
              </a:defRPr>
            </a:lvl9pPr>
          </a:lstStyle>
          <a:p>
            <a:pPr algn="l" eaLnBrk="1" hangingPunct="1"/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152400" y="1279525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     </a:t>
            </a:r>
            <a:r>
              <a:rPr lang="en-US" sz="3600" b="1" dirty="0" err="1" smtClean="0">
                <a:solidFill>
                  <a:srgbClr val="0000FF"/>
                </a:solidFill>
              </a:rPr>
              <a:t>Rõ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ràng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đêm</a:t>
            </a:r>
            <a:r>
              <a:rPr lang="en-US" sz="3600" b="1" dirty="0">
                <a:solidFill>
                  <a:srgbClr val="0000FF"/>
                </a:solidFill>
              </a:rPr>
              <a:t> qua </a:t>
            </a:r>
            <a:r>
              <a:rPr lang="en-US" sz="3600" b="1" dirty="0" err="1">
                <a:solidFill>
                  <a:srgbClr val="0000FF"/>
                </a:solidFill>
              </a:rPr>
              <a:t>Thần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Gió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đã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giận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dữ</a:t>
            </a:r>
            <a:r>
              <a:rPr lang="en-US" sz="3600" b="1" dirty="0">
                <a:solidFill>
                  <a:srgbClr val="0000FF"/>
                </a:solidFill>
              </a:rPr>
              <a:t>, </a:t>
            </a:r>
            <a:endParaRPr lang="en-US" sz="3600" b="1" dirty="0" smtClean="0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3600" b="1" dirty="0" err="1" smtClean="0">
                <a:solidFill>
                  <a:srgbClr val="0000FF"/>
                </a:solidFill>
              </a:rPr>
              <a:t>lồng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lộn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mà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không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thể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xô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đổ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ngôi</a:t>
            </a:r>
            <a:r>
              <a:rPr lang="en-US" sz="3600" b="1" dirty="0">
                <a:solidFill>
                  <a:srgbClr val="0000FF"/>
                </a:solidFill>
              </a:rPr>
              <a:t> </a:t>
            </a:r>
            <a:r>
              <a:rPr lang="en-US" sz="3600" b="1" dirty="0" err="1">
                <a:solidFill>
                  <a:srgbClr val="0000FF"/>
                </a:solidFill>
              </a:rPr>
              <a:t>nhà</a:t>
            </a:r>
            <a:r>
              <a:rPr lang="en-US" sz="36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 flipH="1">
            <a:off x="1801091" y="2200651"/>
            <a:ext cx="152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/>
        </p:nvSpPr>
        <p:spPr bwMode="auto">
          <a:xfrm flipH="1">
            <a:off x="7467600" y="2129157"/>
            <a:ext cx="152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9"/>
          <p:cNvSpPr>
            <a:spLocks noChangeShapeType="1"/>
          </p:cNvSpPr>
          <p:nvPr/>
        </p:nvSpPr>
        <p:spPr bwMode="auto">
          <a:xfrm flipH="1">
            <a:off x="7543800" y="2129157"/>
            <a:ext cx="152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" name="Line 21"/>
          <p:cNvSpPr>
            <a:spLocks noChangeShapeType="1"/>
          </p:cNvSpPr>
          <p:nvPr/>
        </p:nvSpPr>
        <p:spPr bwMode="auto">
          <a:xfrm flipH="1">
            <a:off x="8001000" y="1333787"/>
            <a:ext cx="152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4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animBg="1"/>
      <p:bldP spid="26" grpId="0" animBg="1"/>
      <p:bldP spid="27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6200" y="457200"/>
            <a:ext cx="8763000" cy="253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smtClean="0">
                <a:solidFill>
                  <a:srgbClr val="0000FF"/>
                </a:solidFill>
              </a:rPr>
              <a:t>  </a:t>
            </a:r>
            <a:r>
              <a:rPr lang="en-US" sz="4000" b="1" dirty="0" err="1" smtClean="0">
                <a:solidFill>
                  <a:srgbClr val="0000FF"/>
                </a:solidFill>
              </a:rPr>
              <a:t>Từ</a:t>
            </a:r>
            <a:r>
              <a:rPr lang="en-US" sz="4000" b="1" dirty="0" smtClean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đó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Thần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Gió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thường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đến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thăm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ông</a:t>
            </a:r>
            <a:r>
              <a:rPr lang="en-US" sz="4000" b="1" dirty="0">
                <a:solidFill>
                  <a:srgbClr val="0000FF"/>
                </a:solidFill>
              </a:rPr>
              <a:t>, </a:t>
            </a:r>
            <a:r>
              <a:rPr lang="en-US" sz="4000" b="1" dirty="0" err="1">
                <a:solidFill>
                  <a:srgbClr val="0000FF"/>
                </a:solidFill>
              </a:rPr>
              <a:t>đem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cho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ngôi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nhà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không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khí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mát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lành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từ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biển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cả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và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hương</a:t>
            </a:r>
            <a:r>
              <a:rPr lang="en-US" sz="4000" b="1" dirty="0">
                <a:solidFill>
                  <a:srgbClr val="0000FF"/>
                </a:solidFill>
              </a:rPr>
              <a:t>  </a:t>
            </a:r>
            <a:r>
              <a:rPr lang="en-US" sz="4000" b="1" dirty="0" err="1">
                <a:solidFill>
                  <a:srgbClr val="0000FF"/>
                </a:solidFill>
              </a:rPr>
              <a:t>ngào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ngạt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của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các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loài</a:t>
            </a:r>
            <a:r>
              <a:rPr lang="en-US" sz="4000" b="1" dirty="0">
                <a:solidFill>
                  <a:srgbClr val="0000FF"/>
                </a:solidFill>
              </a:rPr>
              <a:t> </a:t>
            </a:r>
            <a:r>
              <a:rPr lang="en-US" sz="4000" b="1" dirty="0" err="1">
                <a:solidFill>
                  <a:srgbClr val="0000FF"/>
                </a:solidFill>
              </a:rPr>
              <a:t>hoa</a:t>
            </a:r>
            <a:r>
              <a:rPr lang="en-US" sz="4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1641765" y="1752600"/>
            <a:ext cx="1524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119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NhkhngltronghangPhongNh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8472"/>
            <a:ext cx="8686800" cy="632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3964" y="5877580"/>
            <a:ext cx="8645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FF00"/>
                </a:solidFill>
              </a:rPr>
              <a:t>Hang là khoảng trống sâu tự nhiên trong </a:t>
            </a:r>
            <a:r>
              <a:rPr lang="en-US" sz="2800" b="1" dirty="0" err="1" smtClean="0">
                <a:solidFill>
                  <a:srgbClr val="FFFF00"/>
                </a:solidFill>
              </a:rPr>
              <a:t>lòng</a:t>
            </a:r>
            <a:r>
              <a:rPr lang="en-US" sz="2800" b="1" dirty="0" smtClean="0">
                <a:solidFill>
                  <a:srgbClr val="FFFF00"/>
                </a:solidFill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</a:rPr>
              <a:t>đất</a:t>
            </a:r>
            <a:r>
              <a:rPr lang="vi-VN" sz="2800" b="1" dirty="0" smtClean="0">
                <a:solidFill>
                  <a:srgbClr val="FFFF00"/>
                </a:solidFill>
              </a:rPr>
              <a:t>.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95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tintaynguyen.com/2012/02/Hinh-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9087282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12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D:\Giao an powerpoint A 2\Tap đoc\Hoc ki 2\Tuan 20\Hinh anh\1442233910_caydo1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85" y="304800"/>
            <a:ext cx="858591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Group 3"/>
          <p:cNvGrpSpPr>
            <a:grpSpLocks noRot="1" noChangeAspect="1"/>
          </p:cNvGrpSpPr>
          <p:nvPr/>
        </p:nvGrpSpPr>
        <p:grpSpPr bwMode="auto">
          <a:xfrm>
            <a:off x="457200" y="1174750"/>
            <a:ext cx="8229600" cy="4953000"/>
            <a:chOff x="0" y="0"/>
            <a:chExt cx="12262" cy="7380"/>
          </a:xfrm>
        </p:grpSpPr>
        <p:sp>
          <p:nvSpPr>
            <p:cNvPr id="7172" name="AutoShape 4"/>
            <p:cNvSpPr>
              <a:spLocks noRot="1" noChangeAspect="1" noChangeArrowheads="1"/>
            </p:cNvSpPr>
            <p:nvPr/>
          </p:nvSpPr>
          <p:spPr bwMode="auto">
            <a:xfrm>
              <a:off x="0" y="0"/>
              <a:ext cx="12262" cy="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1042988" y="2643188"/>
            <a:ext cx="1439862" cy="86042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b="1">
                <a:solidFill>
                  <a:srgbClr val="990000"/>
                </a:solidFill>
              </a:rPr>
              <a:t>xô ngã lăn quay</a:t>
            </a:r>
          </a:p>
        </p:txBody>
      </p:sp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044575" y="3717925"/>
            <a:ext cx="1584325" cy="860425"/>
          </a:xfrm>
          <a:prstGeom prst="rect">
            <a:avLst/>
          </a:prstGeom>
          <a:solidFill>
            <a:srgbClr val="FFFF99"/>
          </a:solidFill>
          <a:ln w="38100" cap="flat" cmpd="sng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vi-VN" altLang="en-US" b="1">
                <a:solidFill>
                  <a:srgbClr val="990000"/>
                </a:solidFill>
              </a:rPr>
              <a:t>cười</a:t>
            </a:r>
          </a:p>
          <a:p>
            <a:pPr algn="ctr"/>
            <a:r>
              <a:rPr lang="vi-VN" altLang="en-US" b="1">
                <a:solidFill>
                  <a:srgbClr val="990000"/>
                </a:solidFill>
              </a:rPr>
              <a:t>ngạo nghễ</a:t>
            </a:r>
          </a:p>
        </p:txBody>
      </p:sp>
      <p:pic>
        <p:nvPicPr>
          <p:cNvPr id="7175" name="Picture 6" descr="Than G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2786063"/>
            <a:ext cx="4214813" cy="35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Line 7"/>
          <p:cNvSpPr>
            <a:spLocks noChangeShapeType="1"/>
          </p:cNvSpPr>
          <p:nvPr/>
        </p:nvSpPr>
        <p:spPr bwMode="auto">
          <a:xfrm flipV="1">
            <a:off x="2484438" y="3959225"/>
            <a:ext cx="1944687" cy="46038"/>
          </a:xfrm>
          <a:prstGeom prst="line">
            <a:avLst/>
          </a:prstGeom>
          <a:noFill/>
          <a:ln w="38100" cap="flat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7" name="Line 8"/>
          <p:cNvSpPr>
            <a:spLocks noChangeShapeType="1"/>
          </p:cNvSpPr>
          <p:nvPr/>
        </p:nvSpPr>
        <p:spPr bwMode="auto">
          <a:xfrm>
            <a:off x="2500313" y="3143250"/>
            <a:ext cx="2357437" cy="642938"/>
          </a:xfrm>
          <a:prstGeom prst="line">
            <a:avLst/>
          </a:prstGeom>
          <a:noFill/>
          <a:ln w="38100" cap="flat" cmpd="sng">
            <a:solidFill>
              <a:srgbClr val="99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8" name="Text Box 11"/>
          <p:cNvSpPr txBox="1">
            <a:spLocks noChangeArrowheads="1"/>
          </p:cNvSpPr>
          <p:nvPr/>
        </p:nvSpPr>
        <p:spPr bwMode="auto">
          <a:xfrm>
            <a:off x="250825" y="1701800"/>
            <a:ext cx="8569325" cy="555625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6600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2800" b="1">
                <a:solidFill>
                  <a:srgbClr val="660066"/>
                </a:solidFill>
              </a:rPr>
              <a:t>1. Thần Gió đã làm gì khiến ông Mạnh nổi giận ?</a:t>
            </a:r>
          </a:p>
        </p:txBody>
      </p:sp>
    </p:spTree>
    <p:extLst>
      <p:ext uri="{BB962C8B-B14F-4D97-AF65-F5344CB8AC3E}">
        <p14:creationId xmlns:p14="http://schemas.microsoft.com/office/powerpoint/2010/main" val="1782842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 autoUpdateAnimBg="0"/>
      <p:bldP spid="7174" grpId="0" bldLvl="0" animBg="1" autoUpdateAnimBg="0"/>
      <p:bldP spid="7176" grpId="0" animBg="1"/>
      <p:bldP spid="7177" grpId="0" animBg="1"/>
      <p:bldP spid="7178" grpId="0" bldLvl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38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grpSp>
        <p:nvGrpSpPr>
          <p:cNvPr id="10244" name="Group 4"/>
          <p:cNvGrpSpPr>
            <a:grpSpLocks/>
          </p:cNvGrpSpPr>
          <p:nvPr/>
        </p:nvGrpSpPr>
        <p:grpSpPr bwMode="auto">
          <a:xfrm>
            <a:off x="323850" y="2524125"/>
            <a:ext cx="4392613" cy="3286125"/>
            <a:chOff x="0" y="0"/>
            <a:chExt cx="2767" cy="2041"/>
          </a:xfrm>
        </p:grpSpPr>
        <p:sp>
          <p:nvSpPr>
            <p:cNvPr id="10245" name="Text Box 7"/>
            <p:cNvSpPr txBox="1">
              <a:spLocks noChangeArrowheads="1"/>
            </p:cNvSpPr>
            <p:nvPr/>
          </p:nvSpPr>
          <p:spPr bwMode="auto">
            <a:xfrm>
              <a:off x="1588" y="2"/>
              <a:ext cx="953" cy="542"/>
            </a:xfrm>
            <a:prstGeom prst="rect">
              <a:avLst/>
            </a:prstGeom>
            <a:solidFill>
              <a:srgbClr val="CCFFCC"/>
            </a:solidFill>
            <a:ln w="38100" cap="flat" cmpd="sng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b="1">
                  <a:solidFill>
                    <a:srgbClr val="003300"/>
                  </a:solidFill>
                </a:rPr>
                <a:t>lấy gỗ dựng nhà</a:t>
              </a:r>
            </a:p>
          </p:txBody>
        </p:sp>
        <p:sp>
          <p:nvSpPr>
            <p:cNvPr id="10246" name="Text Box 8"/>
            <p:cNvSpPr txBox="1">
              <a:spLocks noChangeArrowheads="1"/>
            </p:cNvSpPr>
            <p:nvPr/>
          </p:nvSpPr>
          <p:spPr bwMode="auto">
            <a:xfrm>
              <a:off x="1406" y="770"/>
              <a:ext cx="1361" cy="542"/>
            </a:xfrm>
            <a:prstGeom prst="rect">
              <a:avLst/>
            </a:prstGeom>
            <a:solidFill>
              <a:srgbClr val="CCFFFF"/>
            </a:solidFill>
            <a:ln w="38100" cap="flat" cmpd="sng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b="1">
                  <a:solidFill>
                    <a:srgbClr val="003300"/>
                  </a:solidFill>
                </a:rPr>
                <a:t>đẵn cây gỗ lớn làm cột</a:t>
              </a:r>
            </a:p>
          </p:txBody>
        </p:sp>
        <p:sp>
          <p:nvSpPr>
            <p:cNvPr id="10247" name="Text Box 9"/>
            <p:cNvSpPr txBox="1">
              <a:spLocks noChangeArrowheads="1"/>
            </p:cNvSpPr>
            <p:nvPr/>
          </p:nvSpPr>
          <p:spPr bwMode="auto">
            <a:xfrm>
              <a:off x="1542" y="1499"/>
              <a:ext cx="1043" cy="542"/>
            </a:xfrm>
            <a:prstGeom prst="rect">
              <a:avLst/>
            </a:prstGeom>
            <a:solidFill>
              <a:srgbClr val="CCFFCC"/>
            </a:solidFill>
            <a:ln w="38100" cap="flat" cmpd="sng">
              <a:solidFill>
                <a:srgbClr val="33996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b="1">
                  <a:solidFill>
                    <a:srgbClr val="003300"/>
                  </a:solidFill>
                </a:rPr>
                <a:t>chọn đá to làm tường</a:t>
              </a:r>
            </a:p>
          </p:txBody>
        </p:sp>
        <p:pic>
          <p:nvPicPr>
            <p:cNvPr id="10248" name="Picture 11" descr="Ong Man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0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49" name="Line 12"/>
            <p:cNvSpPr>
              <a:spLocks noChangeShapeType="1"/>
            </p:cNvSpPr>
            <p:nvPr/>
          </p:nvSpPr>
          <p:spPr bwMode="auto">
            <a:xfrm flipH="1">
              <a:off x="1134" y="272"/>
              <a:ext cx="453" cy="0"/>
            </a:xfrm>
            <a:prstGeom prst="line">
              <a:avLst/>
            </a:prstGeom>
            <a:noFill/>
            <a:ln w="38100" cap="flat" cmpd="sng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0" name="Line 13"/>
            <p:cNvSpPr>
              <a:spLocks noChangeShapeType="1"/>
            </p:cNvSpPr>
            <p:nvPr/>
          </p:nvSpPr>
          <p:spPr bwMode="auto">
            <a:xfrm>
              <a:off x="1134" y="272"/>
              <a:ext cx="272" cy="772"/>
            </a:xfrm>
            <a:prstGeom prst="line">
              <a:avLst/>
            </a:prstGeom>
            <a:noFill/>
            <a:ln w="38100" cap="flat" cmpd="sng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1" name="Line 14"/>
            <p:cNvSpPr>
              <a:spLocks noChangeShapeType="1"/>
            </p:cNvSpPr>
            <p:nvPr/>
          </p:nvSpPr>
          <p:spPr bwMode="auto">
            <a:xfrm>
              <a:off x="1134" y="272"/>
              <a:ext cx="136" cy="1497"/>
            </a:xfrm>
            <a:prstGeom prst="line">
              <a:avLst/>
            </a:prstGeom>
            <a:noFill/>
            <a:ln w="38100" cap="flat" cmpd="sng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52" name="Line 15"/>
            <p:cNvSpPr>
              <a:spLocks noChangeShapeType="1"/>
            </p:cNvSpPr>
            <p:nvPr/>
          </p:nvSpPr>
          <p:spPr bwMode="auto">
            <a:xfrm>
              <a:off x="1270" y="1769"/>
              <a:ext cx="272" cy="0"/>
            </a:xfrm>
            <a:prstGeom prst="line">
              <a:avLst/>
            </a:prstGeom>
            <a:noFill/>
            <a:ln w="38100" cap="flat" cmpd="sng">
              <a:solidFill>
                <a:srgbClr val="3399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253" name="Group 13"/>
            <p:cNvGrpSpPr>
              <a:grpSpLocks/>
            </p:cNvGrpSpPr>
            <p:nvPr/>
          </p:nvGrpSpPr>
          <p:grpSpPr bwMode="auto">
            <a:xfrm>
              <a:off x="1134" y="272"/>
              <a:ext cx="408" cy="1497"/>
              <a:chOff x="0" y="0"/>
              <a:chExt cx="408" cy="1497"/>
            </a:xfrm>
          </p:grpSpPr>
          <p:sp>
            <p:nvSpPr>
              <p:cNvPr id="10254" name="Line 16"/>
              <p:cNvSpPr>
                <a:spLocks noChangeShapeType="1"/>
              </p:cNvSpPr>
              <p:nvPr/>
            </p:nvSpPr>
            <p:spPr bwMode="auto">
              <a:xfrm>
                <a:off x="0" y="0"/>
                <a:ext cx="136" cy="1497"/>
              </a:xfrm>
              <a:prstGeom prst="line">
                <a:avLst/>
              </a:prstGeom>
              <a:noFill/>
              <a:ln w="38100" cap="flat" cmpd="sng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55" name="Line 17"/>
              <p:cNvSpPr>
                <a:spLocks noChangeShapeType="1"/>
              </p:cNvSpPr>
              <p:nvPr/>
            </p:nvSpPr>
            <p:spPr bwMode="auto">
              <a:xfrm>
                <a:off x="136" y="1497"/>
                <a:ext cx="272" cy="0"/>
              </a:xfrm>
              <a:prstGeom prst="line">
                <a:avLst/>
              </a:prstGeom>
              <a:noFill/>
              <a:ln w="38100" cap="flat" cmpd="sng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4860925" y="1155700"/>
            <a:ext cx="4067175" cy="5000625"/>
            <a:chOff x="0" y="0"/>
            <a:chExt cx="2562" cy="2960"/>
          </a:xfrm>
        </p:grpSpPr>
        <p:sp>
          <p:nvSpPr>
            <p:cNvPr id="10257" name="Text Box 5"/>
            <p:cNvSpPr txBox="1">
              <a:spLocks noChangeArrowheads="1"/>
            </p:cNvSpPr>
            <p:nvPr/>
          </p:nvSpPr>
          <p:spPr bwMode="auto">
            <a:xfrm>
              <a:off x="181" y="0"/>
              <a:ext cx="907" cy="542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vi-VN" altLang="en-US" b="1" dirty="0">
                  <a:solidFill>
                    <a:srgbClr val="990000"/>
                  </a:solidFill>
                </a:rPr>
                <a:t>xô ngã lăn quay</a:t>
              </a:r>
            </a:p>
          </p:txBody>
        </p:sp>
        <p:sp>
          <p:nvSpPr>
            <p:cNvPr id="10258" name="Text Box 6"/>
            <p:cNvSpPr txBox="1">
              <a:spLocks noChangeArrowheads="1"/>
            </p:cNvSpPr>
            <p:nvPr/>
          </p:nvSpPr>
          <p:spPr bwMode="auto">
            <a:xfrm>
              <a:off x="1178" y="2"/>
              <a:ext cx="999" cy="542"/>
            </a:xfrm>
            <a:prstGeom prst="rect">
              <a:avLst/>
            </a:prstGeom>
            <a:solidFill>
              <a:srgbClr val="FFFF99"/>
            </a:solidFill>
            <a:ln w="38100" cap="flat" cmpd="sng">
              <a:solidFill>
                <a:srgbClr val="9933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/>
              <a:r>
                <a:rPr lang="vi-VN" altLang="en-US" b="1">
                  <a:solidFill>
                    <a:srgbClr val="990000"/>
                  </a:solidFill>
                </a:rPr>
                <a:t>cười</a:t>
              </a:r>
            </a:p>
            <a:p>
              <a:pPr algn="ctr"/>
              <a:r>
                <a:rPr lang="vi-VN" altLang="en-US" b="1">
                  <a:solidFill>
                    <a:srgbClr val="990000"/>
                  </a:solidFill>
                </a:rPr>
                <a:t>ngạo nghễ</a:t>
              </a:r>
            </a:p>
          </p:txBody>
        </p:sp>
        <p:pic>
          <p:nvPicPr>
            <p:cNvPr id="10259" name="Picture 10" descr="Than Gio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37"/>
              <a:ext cx="2562" cy="2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260" name="Line 19"/>
            <p:cNvSpPr>
              <a:spLocks noChangeShapeType="1"/>
            </p:cNvSpPr>
            <p:nvPr/>
          </p:nvSpPr>
          <p:spPr bwMode="auto">
            <a:xfrm>
              <a:off x="589" y="546"/>
              <a:ext cx="0" cy="273"/>
            </a:xfrm>
            <a:prstGeom prst="line">
              <a:avLst/>
            </a:prstGeom>
            <a:noFill/>
            <a:ln w="38100" cap="flat" cmpd="sng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261" name="Line 20"/>
            <p:cNvSpPr>
              <a:spLocks noChangeShapeType="1"/>
            </p:cNvSpPr>
            <p:nvPr/>
          </p:nvSpPr>
          <p:spPr bwMode="auto">
            <a:xfrm flipH="1">
              <a:off x="1134" y="546"/>
              <a:ext cx="498" cy="273"/>
            </a:xfrm>
            <a:prstGeom prst="line">
              <a:avLst/>
            </a:prstGeom>
            <a:noFill/>
            <a:ln w="38100" cap="flat" cmpd="sng">
              <a:solidFill>
                <a:srgbClr val="99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841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53&quot;&gt;&lt;property id=&quot;20148&quot; value=&quot;5&quot;/&gt;&lt;property id=&quot;20300&quot; value=&quot;Slide 1 - &amp;quot;Đọc từ&amp;quot;&quot;/&gt;&lt;property id=&quot;20307&quot; value=&quot;259&quot;/&gt;&lt;/object&gt;&lt;object type=&quot;3&quot; unique_id=&quot;10054&quot;&gt;&lt;property id=&quot;20148&quot; value=&quot;5&quot;/&gt;&lt;property id=&quot;20300&quot; value=&quot;Slide 3 - &amp;quot;&amp;#x0D;&amp;#x0A; Câu 1: Bố Dũng đến trường làm gì?&amp;#x0D;&amp;#x0A;&amp;quot;&quot;/&gt;&lt;property id=&quot;20307&quot; value=&quot;260&quot;/&gt;&lt;/object&gt;&lt;object type=&quot;3&quot; unique_id=&quot;10125&quot;&gt;&lt;property id=&quot;20148&quot; value=&quot;5&quot;/&gt;&lt;property id=&quot;20300&quot; value=&quot;Slide 4 - &amp;quot;Câu 2: Cử chỉ nào của bố Dũng thể hiện sự kính trọng thầy giáo cũ?&amp;quot;&quot;/&gt;&lt;property id=&quot;20307&quot; value=&quot;261&quot;/&gt;&lt;/object&gt;&lt;object type=&quot;3&quot; unique_id=&quot;10126&quot;&gt;&lt;property id=&quot;20148&quot; value=&quot;5&quot;/&gt;&lt;property id=&quot;20300&quot; value=&quot;Slide 5 - &amp;quot;Câu 3: Bố Dũng nhớ nhất kỉ niệm nào về thầy ?&amp;quot;&quot;/&gt;&lt;property id=&quot;20307&quot; value=&quot;262&quot;/&gt;&lt;/object&gt;&lt;object type=&quot;3&quot; unique_id=&quot;10847&quot;&gt;&lt;property id=&quot;20148&quot; value=&quot;5&quot;/&gt;&lt;property id=&quot;20300&quot; value=&quot;Slide 2 - &amp;quot;Đọc câu&amp;quot;&quot;/&gt;&lt;property id=&quot;20307&quot; value=&quot;270&quot;/&gt;&lt;/object&gt;&lt;object type=&quot;3&quot; unique_id=&quot;10848&quot;&gt;&lt;property id=&quot;20148&quot; value=&quot;5&quot;/&gt;&lt;property id=&quot;20300&quot; value=&quot;Slide 6 - &amp;quot;Câu 4: Việc làm nào của bố khiến Dũng xúc động?&amp;quot;&quot;/&gt;&lt;property id=&quot;20307&quot; value=&quot;271&quot;/&gt;&lt;/object&gt;&lt;object type=&quot;3&quot; unique_id=&quot;10991&quot;&gt;&lt;property id=&quot;20148&quot; value=&quot;5&quot;/&gt;&lt;property id=&quot;20300&quot; value=&quot;Slide 8&quot;/&gt;&lt;property id=&quot;20307&quot; value=&quot;272&quot;/&gt;&lt;/object&gt;&lt;object type=&quot;3&quot; unique_id=&quot;10992&quot;&gt;&lt;property id=&quot;20148&quot; value=&quot;5&quot;/&gt;&lt;property id=&quot;20300&quot; value=&quot;Slide 9&quot;/&gt;&lt;property id=&quot;20307&quot; value=&quot;275&quot;/&gt;&lt;/object&gt;&lt;object type=&quot;3&quot; unique_id=&quot;10993&quot;&gt;&lt;property id=&quot;20148&quot; value=&quot;5&quot;/&gt;&lt;property id=&quot;20300&quot; value=&quot;Slide 10&quot;/&gt;&lt;property id=&quot;20307&quot; value=&quot;276&quot;/&gt;&lt;/object&gt;&lt;object type=&quot;3&quot; unique_id=&quot;10994&quot;&gt;&lt;property id=&quot;20148&quot; value=&quot;5&quot;/&gt;&lt;property id=&quot;20300&quot; value=&quot;Slide 11&quot;/&gt;&lt;property id=&quot;20307&quot; value=&quot;277&quot;/&gt;&lt;/object&gt;&lt;object type=&quot;3&quot; unique_id=&quot;10995&quot;&gt;&lt;property id=&quot;20148&quot; value=&quot;5&quot;/&gt;&lt;property id=&quot;20300&quot; value=&quot;Slide 12&quot;/&gt;&lt;property id=&quot;20307&quot; value=&quot;273&quot;/&gt;&lt;/object&gt;&lt;object type=&quot;3&quot; unique_id=&quot;10996&quot;&gt;&lt;property id=&quot;20148&quot; value=&quot;5&quot;/&gt;&lt;property id=&quot;20300&quot; value=&quot;Slide 14&quot;/&gt;&lt;property id=&quot;20307&quot; value=&quot;274&quot;/&gt;&lt;/object&gt;&lt;object type=&quot;3&quot; unique_id=&quot;11059&quot;&gt;&lt;property id=&quot;20148&quot; value=&quot;5&quot;/&gt;&lt;property id=&quot;20300&quot; value=&quot;Slide 7&quot;/&gt;&lt;property id=&quot;20307&quot; value=&quot;278&quot;/&gt;&lt;/object&gt;&lt;object type=&quot;3&quot; unique_id=&quot;11060&quot;&gt;&lt;property id=&quot;20148&quot; value=&quot;5&quot;/&gt;&lt;property id=&quot;20300&quot; value=&quot;Slide 13&quot;/&gt;&lt;property id=&quot;20307&quot; value=&quot;27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699</TotalTime>
  <Words>201</Words>
  <Application>Microsoft Office PowerPoint</Application>
  <PresentationFormat>On-screen Show (4:3)</PresentationFormat>
  <Paragraphs>24</Paragraphs>
  <Slides>13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</cp:lastModifiedBy>
  <cp:revision>48</cp:revision>
  <dcterms:created xsi:type="dcterms:W3CDTF">2015-08-23T07:55:17Z</dcterms:created>
  <dcterms:modified xsi:type="dcterms:W3CDTF">2017-01-16T02:47:40Z</dcterms:modified>
</cp:coreProperties>
</file>